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362" r:id="rId4"/>
    <p:sldId id="379" r:id="rId5"/>
    <p:sldId id="377" r:id="rId6"/>
    <p:sldId id="380" r:id="rId7"/>
    <p:sldId id="360" r:id="rId8"/>
    <p:sldId id="322" r:id="rId9"/>
    <p:sldId id="363" r:id="rId10"/>
    <p:sldId id="382" r:id="rId11"/>
    <p:sldId id="383" r:id="rId12"/>
    <p:sldId id="384" r:id="rId13"/>
    <p:sldId id="385" r:id="rId14"/>
    <p:sldId id="386" r:id="rId15"/>
    <p:sldId id="381" r:id="rId16"/>
    <p:sldId id="361" r:id="rId17"/>
    <p:sldId id="374" r:id="rId18"/>
    <p:sldId id="274" r:id="rId19"/>
    <p:sldId id="375" r:id="rId20"/>
    <p:sldId id="376" r:id="rId21"/>
    <p:sldId id="32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1" autoAdjust="0"/>
    <p:restoredTop sz="93265" autoAdjust="0"/>
  </p:normalViewPr>
  <p:slideViewPr>
    <p:cSldViewPr snapToGrid="0">
      <p:cViewPr varScale="1">
        <p:scale>
          <a:sx n="85" d="100"/>
          <a:sy n="85" d="100"/>
        </p:scale>
        <p:origin x="28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2BB04-99A4-4E11-A933-BC564344C338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30107-43F5-4D58-8E42-DBF37D6724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107-43F5-4D58-8E42-DBF37D6724D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32" y="1257908"/>
            <a:ext cx="3409293" cy="4342184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0" y="1261745"/>
            <a:ext cx="9725660" cy="233362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Yuppy SC" panose="020F0603040207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航学通</a:t>
            </a:r>
            <a:r>
              <a:rPr kumimoji="0" sz="4000" b="1" i="0" u="none" strike="noStrike" kern="1200" cap="none" spc="0" normalizeH="0" baseline="0" noProof="0" dirty="0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——</a:t>
            </a:r>
            <a:r>
              <a:rPr kumimoji="0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1429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大学生学业互助讨论平台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1429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270000" y="3013075"/>
            <a:ext cx="71215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需求汇报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图片 1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71158" y="4372610"/>
            <a:ext cx="1522730" cy="58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148441" y="4372610"/>
            <a:ext cx="1522730" cy="58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五边形 7"/>
          <p:cNvSpPr/>
          <p:nvPr/>
        </p:nvSpPr>
        <p:spPr>
          <a:xfrm>
            <a:off x="687705" y="3655695"/>
            <a:ext cx="8286115" cy="76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48441" y="4481843"/>
            <a:ext cx="1522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日期：</a:t>
            </a:r>
            <a:r>
              <a:rPr lang="en-US" altLang="zh-CN" dirty="0"/>
              <a:t>03-29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11661" y="4482584"/>
            <a:ext cx="16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汇报：付一博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1550034" y="4372610"/>
            <a:ext cx="1707409" cy="58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50034" y="4483100"/>
            <a:ext cx="170740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第一小组</a:t>
            </a:r>
            <a:endParaRPr lang="en-US" altLang="zh-CN" dirty="0"/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9962710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2703876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软件的功能性需求描述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	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61515" y="1739085"/>
            <a:ext cx="834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3200" dirty="0"/>
              <a:t>基本功能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455420" y="2421890"/>
            <a:ext cx="92817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用户登录</a:t>
            </a:r>
            <a:r>
              <a:rPr lang="zh-CN" sz="2400" b="0">
                <a:ea typeface="宋体" panose="02010600030101010101" pitchFamily="2" charset="-122"/>
              </a:rPr>
              <a:t>：用户通过输入自己设定的账号、密码来完成网站的注册、</a:t>
            </a:r>
            <a:r>
              <a:rPr lang="en-US" altLang="zh-CN" sz="2400" b="0">
                <a:ea typeface="宋体" panose="02010600030101010101" pitchFamily="2" charset="-122"/>
              </a:rPr>
              <a:t>	         </a:t>
            </a:r>
            <a:r>
              <a:rPr lang="zh-CN" sz="2400" b="0">
                <a:ea typeface="宋体" panose="02010600030101010101" pitchFamily="2" charset="-122"/>
              </a:rPr>
              <a:t>登录。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55420" y="3575050"/>
            <a:ext cx="92817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用户信息</a:t>
            </a:r>
            <a:r>
              <a:rPr lang="zh-CN" sz="2400" b="0">
                <a:ea typeface="宋体" panose="02010600030101010101" pitchFamily="2" charset="-122"/>
              </a:rPr>
              <a:t>：</a:t>
            </a:r>
            <a:r>
              <a:rPr sz="2400" b="0">
                <a:ea typeface="宋体" panose="02010600030101010101" pitchFamily="2" charset="-122"/>
              </a:rPr>
              <a:t>可将个人手机号、邮箱、昵称、专业、学届、头像、</a:t>
            </a:r>
            <a:r>
              <a:rPr lang="en-US" sz="2400" b="0">
                <a:ea typeface="宋体" panose="02010600030101010101" pitchFamily="2" charset="-122"/>
              </a:rPr>
              <a:t>	         </a:t>
            </a:r>
            <a:r>
              <a:rPr sz="2400" b="0">
                <a:ea typeface="宋体" panose="02010600030101010101" pitchFamily="2" charset="-122"/>
              </a:rPr>
              <a:t>个人签名等信息与个人账号绑定。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55420" y="4699000"/>
            <a:ext cx="92817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信息展示</a:t>
            </a:r>
            <a:r>
              <a:rPr lang="zh-CN" sz="2400" b="0">
                <a:ea typeface="宋体" panose="02010600030101010101" pitchFamily="2" charset="-122"/>
              </a:rPr>
              <a:t>：</a:t>
            </a:r>
            <a:r>
              <a:rPr sz="2400" b="0">
                <a:ea typeface="宋体" panose="02010600030101010101" pitchFamily="2" charset="-122"/>
              </a:rPr>
              <a:t>展示当前用户的收藏帖子、关注用户、收获的点赞数和</a:t>
            </a:r>
            <a:r>
              <a:rPr lang="en-US" sz="2400" b="0">
                <a:ea typeface="宋体" panose="02010600030101010101" pitchFamily="2" charset="-122"/>
              </a:rPr>
              <a:t>	         </a:t>
            </a:r>
            <a:r>
              <a:rPr sz="2400" b="0">
                <a:ea typeface="宋体" panose="02010600030101010101" pitchFamily="2" charset="-122"/>
              </a:rPr>
              <a:t>评论、私信等信息。</a:t>
            </a:r>
          </a:p>
        </p:txBody>
      </p: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9962710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2703876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软件的功能性需求描述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	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61515" y="1739085"/>
            <a:ext cx="8343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3200" dirty="0"/>
              <a:t>课程模块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455420" y="2421890"/>
            <a:ext cx="92817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课程信息</a:t>
            </a:r>
            <a:r>
              <a:rPr lang="zh-CN" sz="2400" b="0">
                <a:ea typeface="宋体" panose="02010600030101010101" pitchFamily="2" charset="-122"/>
              </a:rPr>
              <a:t>：各个课程板块内将展示课程的基本信息。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54785" y="3130550"/>
            <a:ext cx="92817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学生发帖</a:t>
            </a:r>
            <a:r>
              <a:rPr lang="zh-CN" sz="2400" b="0">
                <a:ea typeface="宋体" panose="02010600030101010101" pitchFamily="2" charset="-122"/>
              </a:rPr>
              <a:t>：学生可以针对此课程内容发布帖子，内容可以包括求助、</a:t>
            </a:r>
            <a:r>
              <a:rPr lang="en-US" altLang="zh-CN" sz="2400" b="0">
                <a:ea typeface="宋体" panose="02010600030101010101" pitchFamily="2" charset="-122"/>
              </a:rPr>
              <a:t>	         </a:t>
            </a:r>
            <a:r>
              <a:rPr lang="zh-CN" sz="2400" b="0">
                <a:ea typeface="宋体" panose="02010600030101010101" pitchFamily="2" charset="-122"/>
              </a:rPr>
              <a:t>问答、经验分享等。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54785" y="4058920"/>
            <a:ext cx="92817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帖子回复</a:t>
            </a:r>
            <a:r>
              <a:rPr lang="zh-CN" sz="2400" b="0">
                <a:ea typeface="宋体" panose="02010600030101010101" pitchFamily="2" charset="-122"/>
              </a:rPr>
              <a:t>：</a:t>
            </a:r>
            <a:r>
              <a:rPr sz="2400" b="0">
                <a:ea typeface="宋体" panose="02010600030101010101" pitchFamily="2" charset="-122"/>
              </a:rPr>
              <a:t>可以针对帖子发布评论，评论会在帖子下方展示。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55420" y="4846320"/>
            <a:ext cx="92817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资源共享</a:t>
            </a:r>
            <a:r>
              <a:rPr lang="zh-CN" sz="2400" b="0">
                <a:ea typeface="宋体" panose="02010600030101010101" pitchFamily="2" charset="-122"/>
              </a:rPr>
              <a:t>：</a:t>
            </a:r>
            <a:r>
              <a:rPr sz="2400" b="0">
                <a:ea typeface="宋体" panose="02010600030101010101" pitchFamily="2" charset="-122"/>
              </a:rPr>
              <a:t>每个课程分区下都有专门的资源板块，在资源板块中用</a:t>
            </a:r>
            <a:r>
              <a:rPr lang="en-US" sz="2400" b="0">
                <a:ea typeface="宋体" panose="02010600030101010101" pitchFamily="2" charset="-122"/>
              </a:rPr>
              <a:t>	         </a:t>
            </a:r>
            <a:r>
              <a:rPr sz="2400" b="0">
                <a:ea typeface="宋体" panose="02010600030101010101" pitchFamily="2" charset="-122"/>
              </a:rPr>
              <a:t>户可以创建资源帖</a:t>
            </a:r>
            <a:r>
              <a:rPr lang="zh-CN" sz="2400" b="0">
                <a:ea typeface="宋体" panose="02010600030101010101" pitchFamily="2" charset="-122"/>
              </a:rPr>
              <a:t>提供资源，同时也能获取资源。</a:t>
            </a:r>
          </a:p>
        </p:txBody>
      </p: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9962710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2703876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软件的功能性需求描述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	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61515" y="1739085"/>
            <a:ext cx="8343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3200" dirty="0"/>
              <a:t>升学模块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455420" y="2421890"/>
            <a:ext cx="92817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经验分享</a:t>
            </a:r>
            <a:r>
              <a:rPr lang="zh-CN" sz="2400" b="0">
                <a:ea typeface="宋体" panose="02010600030101010101" pitchFamily="2" charset="-122"/>
              </a:rPr>
              <a:t>：此板块支持对考研、保研、</a:t>
            </a:r>
            <a:r>
              <a:rPr lang="zh-CN" altLang="en-US" sz="2400" b="0">
                <a:ea typeface="宋体" panose="02010600030101010101" pitchFamily="2" charset="-122"/>
              </a:rPr>
              <a:t>就业、出国等各毕业去向的</a:t>
            </a:r>
            <a:r>
              <a:rPr lang="en-US" altLang="zh-CN" sz="2400" b="0">
                <a:ea typeface="宋体" panose="02010600030101010101" pitchFamily="2" charset="-122"/>
              </a:rPr>
              <a:t>	         </a:t>
            </a:r>
            <a:r>
              <a:rPr lang="zh-CN" altLang="en-US" sz="2400" b="0">
                <a:ea typeface="宋体" panose="02010600030101010101" pitchFamily="2" charset="-122"/>
              </a:rPr>
              <a:t>提问、答疑、经验分享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55420" y="3390900"/>
            <a:ext cx="928179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院校信息</a:t>
            </a:r>
            <a:r>
              <a:rPr lang="zh-CN" sz="2400" b="0">
                <a:ea typeface="宋体" panose="02010600030101010101" pitchFamily="2" charset="-122"/>
              </a:rPr>
              <a:t>：用户可以搜索或浏览学校对应界面，获取该学校的考研</a:t>
            </a:r>
            <a:r>
              <a:rPr lang="en-US" altLang="zh-CN" sz="2400" b="0">
                <a:ea typeface="宋体" panose="02010600030101010101" pitchFamily="2" charset="-122"/>
              </a:rPr>
              <a:t>	         </a:t>
            </a:r>
            <a:r>
              <a:rPr lang="zh-CN" sz="2400" b="0">
                <a:ea typeface="宋体" panose="02010600030101010101" pitchFamily="2" charset="-122"/>
              </a:rPr>
              <a:t>保研客观信息，包括考研分数线，保研人数，学校网站</a:t>
            </a:r>
            <a:r>
              <a:rPr lang="en-US" altLang="zh-CN" sz="2400" b="0">
                <a:ea typeface="宋体" panose="02010600030101010101" pitchFamily="2" charset="-122"/>
              </a:rPr>
              <a:t>	         </a:t>
            </a:r>
            <a:r>
              <a:rPr lang="zh-CN" sz="2400" b="0">
                <a:ea typeface="宋体" panose="02010600030101010101" pitchFamily="2" charset="-122"/>
              </a:rPr>
              <a:t>超链接等信息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55420" y="4846320"/>
            <a:ext cx="92817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资源共享</a:t>
            </a:r>
            <a:r>
              <a:rPr lang="zh-CN" sz="2400" b="0">
                <a:ea typeface="宋体" panose="02010600030101010101" pitchFamily="2" charset="-122"/>
              </a:rPr>
              <a:t>：与课程模块的资源共享类似，用户可以分享和获取各种</a:t>
            </a:r>
            <a:r>
              <a:rPr lang="en-US" altLang="zh-CN" sz="2400" b="0">
                <a:ea typeface="宋体" panose="02010600030101010101" pitchFamily="2" charset="-122"/>
              </a:rPr>
              <a:t>	          </a:t>
            </a:r>
            <a:r>
              <a:rPr lang="zh-CN" sz="2400" b="0">
                <a:ea typeface="宋体" panose="02010600030101010101" pitchFamily="2" charset="-122"/>
              </a:rPr>
              <a:t>资源。</a:t>
            </a:r>
          </a:p>
        </p:txBody>
      </p: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9962710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2703876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软件的功能性需求描述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	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61515" y="1739085"/>
            <a:ext cx="8343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3200" dirty="0"/>
              <a:t>学习团体模块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455420" y="2421890"/>
            <a:ext cx="92817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私信功能</a:t>
            </a:r>
            <a:r>
              <a:rPr lang="zh-CN" sz="2400" b="0">
                <a:ea typeface="宋体" panose="02010600030101010101" pitchFamily="2" charset="-122"/>
              </a:rPr>
              <a:t>：</a:t>
            </a:r>
            <a:r>
              <a:rPr sz="2400" b="0">
                <a:ea typeface="宋体" panose="02010600030101010101" pitchFamily="2" charset="-122"/>
              </a:rPr>
              <a:t>用户可以向其他用户发送私信，实现用户间</a:t>
            </a:r>
            <a:r>
              <a:rPr lang="zh-CN" sz="2400" b="0">
                <a:ea typeface="宋体" panose="02010600030101010101" pitchFamily="2" charset="-122"/>
              </a:rPr>
              <a:t>的一对一交</a:t>
            </a:r>
            <a:r>
              <a:rPr lang="en-US" altLang="zh-CN" sz="2400" b="0">
                <a:ea typeface="宋体" panose="02010600030101010101" pitchFamily="2" charset="-122"/>
              </a:rPr>
              <a:t>	         </a:t>
            </a:r>
            <a:r>
              <a:rPr lang="zh-CN" sz="2400" b="0">
                <a:ea typeface="宋体" panose="02010600030101010101" pitchFamily="2" charset="-122"/>
              </a:rPr>
              <a:t>流。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55420" y="3347720"/>
            <a:ext cx="92817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学习团体</a:t>
            </a:r>
            <a:r>
              <a:rPr lang="zh-CN" sz="2400" b="0">
                <a:ea typeface="宋体" panose="02010600030101010101" pitchFamily="2" charset="-122"/>
              </a:rPr>
              <a:t>：</a:t>
            </a:r>
            <a:r>
              <a:rPr sz="2400" b="0">
                <a:ea typeface="宋体" panose="02010600030101010101" pitchFamily="2" charset="-122"/>
              </a:rPr>
              <a:t>用户可以自行组织、管理、加入、退出学习团体，同一</a:t>
            </a:r>
            <a:r>
              <a:rPr lang="en-US" sz="2400" b="0">
                <a:ea typeface="宋体" panose="02010600030101010101" pitchFamily="2" charset="-122"/>
              </a:rPr>
              <a:t>	         </a:t>
            </a:r>
            <a:r>
              <a:rPr sz="2400" b="0">
                <a:ea typeface="宋体" panose="02010600030101010101" pitchFamily="2" charset="-122"/>
              </a:rPr>
              <a:t>个团体中的用户们可以相互交流学习。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54785" y="4491990"/>
            <a:ext cx="92817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学习打卡</a:t>
            </a:r>
            <a:r>
              <a:rPr lang="zh-CN" sz="2400" b="0">
                <a:ea typeface="宋体" panose="02010600030101010101" pitchFamily="2" charset="-122"/>
              </a:rPr>
              <a:t>：</a:t>
            </a:r>
            <a:r>
              <a:rPr sz="2400" b="0">
                <a:ea typeface="宋体" panose="02010600030101010101" pitchFamily="2" charset="-122"/>
              </a:rPr>
              <a:t>一个类似于小红书、朋友圈的功能，支持同学们做出学</a:t>
            </a:r>
            <a:r>
              <a:rPr lang="en-US" sz="2400" b="0">
                <a:ea typeface="宋体" panose="02010600030101010101" pitchFamily="2" charset="-122"/>
              </a:rPr>
              <a:t>	         </a:t>
            </a:r>
            <a:r>
              <a:rPr sz="2400" b="0">
                <a:ea typeface="宋体" panose="02010600030101010101" pitchFamily="2" charset="-122"/>
              </a:rPr>
              <a:t>习生活的图文分享。</a:t>
            </a:r>
          </a:p>
        </p:txBody>
      </p:sp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9962710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2703876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软件的功能性需求描述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	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61515" y="1739085"/>
            <a:ext cx="834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3200"/>
              <a:t>权限操作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361440" y="2418715"/>
            <a:ext cx="92817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助教权限</a:t>
            </a:r>
            <a:r>
              <a:rPr lang="zh-CN" sz="2400" b="0">
                <a:ea typeface="宋体" panose="02010600030101010101" pitchFamily="2" charset="-122"/>
              </a:rPr>
              <a:t>：</a:t>
            </a:r>
            <a:r>
              <a:rPr sz="2400" b="0">
                <a:ea typeface="宋体" panose="02010600030101010101" pitchFamily="2" charset="-122"/>
              </a:rPr>
              <a:t>助教权限</a:t>
            </a:r>
            <a:r>
              <a:rPr lang="zh-CN" sz="2400" b="0">
                <a:ea typeface="宋体" panose="02010600030101010101" pitchFamily="2" charset="-122"/>
              </a:rPr>
              <a:t>用户在对应课程发出</a:t>
            </a:r>
            <a:r>
              <a:rPr sz="2400" b="0">
                <a:ea typeface="宋体" panose="02010600030101010101" pitchFamily="2" charset="-122"/>
              </a:rPr>
              <a:t>发帖或评论会被打上助教</a:t>
            </a:r>
            <a:r>
              <a:rPr lang="en-US" sz="2400" b="0">
                <a:ea typeface="宋体" panose="02010600030101010101" pitchFamily="2" charset="-122"/>
              </a:rPr>
              <a:t>	         </a:t>
            </a:r>
            <a:r>
              <a:rPr sz="2400" b="0">
                <a:ea typeface="宋体" panose="02010600030101010101" pitchFamily="2" charset="-122"/>
              </a:rPr>
              <a:t>标签，同时</a:t>
            </a:r>
            <a:r>
              <a:rPr lang="zh-CN" sz="2400" b="0">
                <a:ea typeface="宋体" panose="02010600030101010101" pitchFamily="2" charset="-122"/>
              </a:rPr>
              <a:t>可以</a:t>
            </a:r>
            <a:r>
              <a:rPr sz="2400" b="0">
                <a:ea typeface="宋体" panose="02010600030101010101" pitchFamily="2" charset="-122"/>
              </a:rPr>
              <a:t>对帖子进行加精。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1440" y="3347720"/>
            <a:ext cx="928179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教师权限</a:t>
            </a:r>
            <a:r>
              <a:rPr lang="zh-CN" sz="2400" b="0">
                <a:ea typeface="宋体" panose="02010600030101010101" pitchFamily="2" charset="-122"/>
              </a:rPr>
              <a:t>：</a:t>
            </a:r>
            <a:r>
              <a:rPr sz="2400" b="0">
                <a:ea typeface="宋体" panose="02010600030101010101" pitchFamily="2" charset="-122"/>
              </a:rPr>
              <a:t>教师</a:t>
            </a:r>
            <a:r>
              <a:rPr lang="zh-CN" sz="2400" b="0">
                <a:ea typeface="宋体" panose="02010600030101010101" pitchFamily="2" charset="-122"/>
              </a:rPr>
              <a:t>权限</a:t>
            </a:r>
            <a:r>
              <a:rPr sz="2400" b="0">
                <a:ea typeface="宋体" panose="02010600030101010101" pitchFamily="2" charset="-122"/>
              </a:rPr>
              <a:t>账号可以进行相应课程板块的创建以及管理，</a:t>
            </a:r>
            <a:r>
              <a:rPr lang="en-US" sz="2400" b="0">
                <a:ea typeface="宋体" panose="02010600030101010101" pitchFamily="2" charset="-122"/>
              </a:rPr>
              <a:t>	         </a:t>
            </a:r>
            <a:r>
              <a:rPr sz="2400" b="0">
                <a:ea typeface="宋体" panose="02010600030101010101" pitchFamily="2" charset="-122"/>
              </a:rPr>
              <a:t>可以删除帖子或评论，发出的帖子和评论也将打上教师</a:t>
            </a:r>
            <a:r>
              <a:rPr lang="en-US" sz="2400" b="0">
                <a:ea typeface="宋体" panose="02010600030101010101" pitchFamily="2" charset="-122"/>
              </a:rPr>
              <a:t>	         </a:t>
            </a:r>
            <a:r>
              <a:rPr sz="2400" b="0">
                <a:ea typeface="宋体" panose="02010600030101010101" pitchFamily="2" charset="-122"/>
              </a:rPr>
              <a:t>标签。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80210" y="4674870"/>
            <a:ext cx="92817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管理员</a:t>
            </a:r>
            <a:r>
              <a:rPr lang="zh-CN" sz="2400" b="0">
                <a:ea typeface="宋体" panose="02010600030101010101" pitchFamily="2" charset="-122"/>
              </a:rPr>
              <a:t>：管理所有后台数据，处理举报信息以及权限申请信息。</a:t>
            </a:r>
          </a:p>
        </p:txBody>
      </p:sp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775396"/>
            <a:ext cx="9962710" cy="5777803"/>
            <a:chOff x="5619749" y="1399829"/>
            <a:chExt cx="6237289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399829"/>
              <a:ext cx="2703876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软件的功能性需求描述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	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034" y="1531910"/>
            <a:ext cx="7885928" cy="4938254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926972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软件的非功能性需求描述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	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833" y="2301294"/>
            <a:ext cx="6047619" cy="31557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957" y="1609342"/>
            <a:ext cx="4369210" cy="4539667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329244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可行性及潜在风险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	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25575" y="1615440"/>
            <a:ext cx="8691245" cy="465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/>
              <a:t>可行性：</a:t>
            </a: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成熟的运营模式</a:t>
            </a: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ym typeface="+mn-ea"/>
              </a:rPr>
              <a:t>学生的充分需求</a:t>
            </a: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ym typeface="+mn-ea"/>
              </a:rPr>
              <a:t>前后端框架、</a:t>
            </a:r>
            <a:r>
              <a:rPr lang="en-US" altLang="zh-CN" sz="2000" dirty="0">
                <a:sym typeface="+mn-ea"/>
              </a:rPr>
              <a:t>AI</a:t>
            </a:r>
            <a:r>
              <a:rPr lang="zh-CN" altLang="en-US" sz="2000" dirty="0">
                <a:sym typeface="+mn-ea"/>
              </a:rPr>
              <a:t>接口完备</a:t>
            </a:r>
            <a:endParaRPr lang="en-US" altLang="zh-CN" sz="2000" dirty="0"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/>
              <a:t>潜在风险：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平台运营需要大量初始用户、初始内容以带动社区环境</a:t>
            </a: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软件完成度、前后端性能等对用户体验的影响</a:t>
            </a: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不法分子利用平台作为非法活动工具</a:t>
            </a: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社区环境容易被破坏，需要积极维护</a:t>
            </a:r>
          </a:p>
        </p:txBody>
      </p:sp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25060" y="2931160"/>
            <a:ext cx="4693920" cy="10147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分工与计划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078" y="2676758"/>
            <a:ext cx="1524000" cy="1524000"/>
          </a:xfrm>
          <a:prstGeom prst="rect">
            <a:avLst/>
          </a:prstGeom>
        </p:spPr>
      </p:pic>
      <p:sp>
        <p:nvSpPr>
          <p:cNvPr id="22" name="弧形 6"/>
          <p:cNvSpPr/>
          <p:nvPr/>
        </p:nvSpPr>
        <p:spPr>
          <a:xfrm>
            <a:off x="1370509" y="1845727"/>
            <a:ext cx="3136082" cy="3166334"/>
          </a:xfrm>
          <a:prstGeom prst="arc">
            <a:avLst>
              <a:gd name="adj1" fmla="val 5368489"/>
              <a:gd name="adj2" fmla="val 16261056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弧形 7"/>
          <p:cNvSpPr/>
          <p:nvPr/>
        </p:nvSpPr>
        <p:spPr>
          <a:xfrm>
            <a:off x="2038295" y="2141519"/>
            <a:ext cx="2468295" cy="2628529"/>
          </a:xfrm>
          <a:prstGeom prst="arc">
            <a:avLst>
              <a:gd name="adj1" fmla="val 20643614"/>
              <a:gd name="adj2" fmla="val 3170841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038297" y="2436052"/>
            <a:ext cx="1895666" cy="1895667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8000">
                <a:schemeClr val="bg1">
                  <a:lumMod val="65000"/>
                </a:schemeClr>
              </a:gs>
            </a:gsLst>
            <a:lin ang="2700000" scaled="0"/>
          </a:gradFill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929526" y="2327281"/>
            <a:ext cx="2113208" cy="211320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142398" y="2823412"/>
            <a:ext cx="1687463" cy="132207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PART 02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7" name="弧形 4"/>
          <p:cNvSpPr/>
          <p:nvPr/>
        </p:nvSpPr>
        <p:spPr>
          <a:xfrm>
            <a:off x="1764318" y="2141519"/>
            <a:ext cx="2459926" cy="2496901"/>
          </a:xfrm>
          <a:prstGeom prst="arc">
            <a:avLst>
              <a:gd name="adj1" fmla="val 16135557"/>
              <a:gd name="adj2" fmla="val 8938577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436139" y="4462360"/>
            <a:ext cx="138494" cy="138494"/>
          </a:xfrm>
          <a:prstGeom prst="ellipse">
            <a:avLst/>
          </a:prstGeom>
          <a:solidFill>
            <a:schemeClr val="accent2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656955" y="4362588"/>
            <a:ext cx="80419" cy="804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406965" y="3036202"/>
            <a:ext cx="110651" cy="11065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753294" y="4453635"/>
            <a:ext cx="125309" cy="137583"/>
          </a:xfrm>
          <a:prstGeom prst="rect">
            <a:avLst/>
          </a:prstGeom>
          <a:solidFill>
            <a:srgbClr val="00B0F0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907389" y="3468634"/>
            <a:ext cx="85432" cy="85432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647179" y="2327281"/>
            <a:ext cx="168204" cy="168204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920474" y="2174707"/>
            <a:ext cx="68110" cy="6811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074745" y="6510883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梯形 36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图片 1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03545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pitchFamily="34" charset="-122"/>
                </a:rPr>
                <a:t>小组成员分工</a:t>
              </a:r>
              <a:endPara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432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分工与计划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2265" y="1690370"/>
            <a:ext cx="5918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前端（</a:t>
            </a:r>
            <a:r>
              <a:rPr lang="en-US" altLang="zh-CN" dirty="0"/>
              <a:t>Vue</a:t>
            </a:r>
            <a:r>
              <a:rPr lang="zh-CN" altLang="en-US" dirty="0"/>
              <a:t>）：付一博，饶毅杰，陈浩然，刘博恺</a:t>
            </a:r>
          </a:p>
          <a:p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后端（暂定</a:t>
            </a:r>
            <a:r>
              <a:rPr lang="en-US" altLang="zh-CN" dirty="0" err="1"/>
              <a:t>SpringBoot</a:t>
            </a:r>
            <a:r>
              <a:rPr lang="zh-CN" altLang="en-US" dirty="0"/>
              <a:t>）：项启轩，孙永康</a:t>
            </a:r>
          </a:p>
        </p:txBody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115"/>
          <p:cNvSpPr/>
          <p:nvPr/>
        </p:nvSpPr>
        <p:spPr>
          <a:xfrm>
            <a:off x="7277304" y="2175181"/>
            <a:ext cx="4374470" cy="90632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>
            <a:gradFill flip="none" rotWithShape="1">
              <a:gsLst>
                <a:gs pos="100000">
                  <a:schemeClr val="bg1">
                    <a:lumMod val="6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01865" y="2367356"/>
            <a:ext cx="437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PART 01	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需求分析</a:t>
            </a:r>
          </a:p>
        </p:txBody>
      </p:sp>
      <p:sp>
        <p:nvSpPr>
          <p:cNvPr id="33" name="弧形 6"/>
          <p:cNvSpPr/>
          <p:nvPr/>
        </p:nvSpPr>
        <p:spPr>
          <a:xfrm>
            <a:off x="1370509" y="1845727"/>
            <a:ext cx="3136082" cy="3166334"/>
          </a:xfrm>
          <a:prstGeom prst="arc">
            <a:avLst>
              <a:gd name="adj1" fmla="val 5368489"/>
              <a:gd name="adj2" fmla="val 16261056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弧形 7"/>
          <p:cNvSpPr/>
          <p:nvPr/>
        </p:nvSpPr>
        <p:spPr>
          <a:xfrm>
            <a:off x="2038295" y="2141519"/>
            <a:ext cx="2468295" cy="2628529"/>
          </a:xfrm>
          <a:prstGeom prst="arc">
            <a:avLst>
              <a:gd name="adj1" fmla="val 20643614"/>
              <a:gd name="adj2" fmla="val 3170841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038297" y="2436052"/>
            <a:ext cx="1895666" cy="1895667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8000">
                <a:schemeClr val="bg1">
                  <a:lumMod val="65000"/>
                </a:schemeClr>
              </a:gs>
            </a:gsLst>
            <a:lin ang="2700000" scaled="0"/>
          </a:gradFill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1929526" y="2327281"/>
            <a:ext cx="2113208" cy="211320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123264" y="3036202"/>
            <a:ext cx="1687463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Yuppy SC" panose="020F0603040207020204" pitchFamily="34" charset="-122"/>
              </a:rPr>
              <a:t>目录</a:t>
            </a:r>
          </a:p>
        </p:txBody>
      </p:sp>
      <p:sp>
        <p:nvSpPr>
          <p:cNvPr id="43" name="弧形 4"/>
          <p:cNvSpPr/>
          <p:nvPr/>
        </p:nvSpPr>
        <p:spPr>
          <a:xfrm>
            <a:off x="1764318" y="2141519"/>
            <a:ext cx="2459926" cy="2496901"/>
          </a:xfrm>
          <a:prstGeom prst="arc">
            <a:avLst>
              <a:gd name="adj1" fmla="val 16135557"/>
              <a:gd name="adj2" fmla="val 8938577"/>
            </a:avLst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3436139" y="4462360"/>
            <a:ext cx="138494" cy="138494"/>
          </a:xfrm>
          <a:prstGeom prst="ellipse">
            <a:avLst/>
          </a:prstGeom>
          <a:solidFill>
            <a:schemeClr val="accent2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3656955" y="4362588"/>
            <a:ext cx="80419" cy="8041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411123" y="3036689"/>
            <a:ext cx="110651" cy="11065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753294" y="4453635"/>
            <a:ext cx="125309" cy="137583"/>
          </a:xfrm>
          <a:prstGeom prst="rect">
            <a:avLst/>
          </a:prstGeom>
          <a:solidFill>
            <a:srgbClr val="00B0F0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907389" y="3468634"/>
            <a:ext cx="85432" cy="85432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647179" y="2327281"/>
            <a:ext cx="168204" cy="168204"/>
          </a:xfrm>
          <a:prstGeom prst="ellipse">
            <a:avLst/>
          </a:prstGeom>
          <a:solidFill>
            <a:srgbClr val="C1C1C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920474" y="2174707"/>
            <a:ext cx="68110" cy="6811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23"/>
          <p:cNvSpPr/>
          <p:nvPr/>
        </p:nvSpPr>
        <p:spPr>
          <a:xfrm>
            <a:off x="-1546388" y="-910390"/>
            <a:ext cx="8344611" cy="8678779"/>
          </a:xfrm>
          <a:prstGeom prst="arc">
            <a:avLst>
              <a:gd name="adj1" fmla="val 18427511"/>
              <a:gd name="adj2" fmla="val 3189909"/>
            </a:avLst>
          </a:prstGeom>
          <a:ln w="31750">
            <a:gradFill>
              <a:gsLst>
                <a:gs pos="86000">
                  <a:srgbClr val="0FB3EE"/>
                </a:gs>
                <a:gs pos="0">
                  <a:schemeClr val="bg1">
                    <a:lumMod val="85000"/>
                  </a:schemeClr>
                </a:gs>
                <a:gs pos="100000">
                  <a:srgbClr val="00B0F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梯形 29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圆角矩形 115"/>
          <p:cNvSpPr/>
          <p:nvPr/>
        </p:nvSpPr>
        <p:spPr>
          <a:xfrm>
            <a:off x="7284028" y="3684988"/>
            <a:ext cx="4374470" cy="90632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gradFill flip="none" rotWithShape="1">
              <a:gsLst>
                <a:gs pos="100000">
                  <a:srgbClr val="CFCFCF"/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635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74514" y="3879577"/>
            <a:ext cx="458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PART 02	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分工与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计划</a:t>
            </a:r>
          </a:p>
        </p:txBody>
      </p:sp>
      <p:pic>
        <p:nvPicPr>
          <p:cNvPr id="2" name="图片 1" descr="buaacs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03545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后续计划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38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分工与计划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14475" y="1636395"/>
            <a:ext cx="842518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000" dirty="0"/>
              <a:t>下周内完成软件设计文档</a:t>
            </a:r>
            <a:endParaRPr lang="en-US" altLang="zh-CN" sz="2000" dirty="0"/>
          </a:p>
          <a:p>
            <a:pPr indent="0" fontAlgn="auto">
              <a:lnSpc>
                <a:spcPct val="150000"/>
              </a:lnSpc>
            </a:pPr>
            <a:endParaRPr lang="en-US" altLang="zh-CN" sz="2000" dirty="0"/>
          </a:p>
          <a:p>
            <a:pPr indent="0" fontAlgn="auto">
              <a:lnSpc>
                <a:spcPct val="150000"/>
              </a:lnSpc>
            </a:pPr>
            <a:r>
              <a:rPr lang="en-US" altLang="zh-CN" sz="2000" dirty="0"/>
              <a:t>Web</a:t>
            </a:r>
            <a:r>
              <a:rPr lang="zh-CN" altLang="en-US" sz="2000" dirty="0"/>
              <a:t>基本框架搭建（实现基本的帖子展示、发帖回帖功能）：</a:t>
            </a:r>
            <a:r>
              <a:rPr lang="en-US" altLang="zh-CN" sz="2000" dirty="0"/>
              <a:t>1-2</a:t>
            </a:r>
            <a:r>
              <a:rPr lang="zh-CN" altLang="en-US" sz="2000" dirty="0"/>
              <a:t>周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/>
              <a:t>功能扩展（逐步迭代增加功能）：</a:t>
            </a:r>
            <a:r>
              <a:rPr lang="en-US" altLang="zh-CN" sz="2000" dirty="0"/>
              <a:t>3-5</a:t>
            </a:r>
            <a:r>
              <a:rPr lang="zh-CN" altLang="en-US" sz="2000" dirty="0"/>
              <a:t>周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/>
              <a:t>整体测试 ：</a:t>
            </a:r>
            <a:r>
              <a:rPr lang="en-US" altLang="zh-CN" sz="2000" dirty="0"/>
              <a:t>1-2</a:t>
            </a:r>
            <a:r>
              <a:rPr lang="zh-CN" altLang="en-US" sz="2000" dirty="0"/>
              <a:t>周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/>
              <a:t>（移动端适配）：</a:t>
            </a:r>
            <a:r>
              <a:rPr lang="en-US" altLang="zh-CN" sz="2000" dirty="0"/>
              <a:t>1-3</a:t>
            </a:r>
            <a:r>
              <a:rPr lang="zh-CN" altLang="en-US" sz="2000" dirty="0"/>
              <a:t>周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/>
              <a:t>机动安排：</a:t>
            </a:r>
            <a:r>
              <a:rPr lang="en-US" altLang="zh-CN" sz="2000" dirty="0"/>
              <a:t>1-2</a:t>
            </a:r>
            <a:r>
              <a:rPr lang="zh-CN" altLang="en-US" sz="2000" dirty="0"/>
              <a:t>周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/>
              <a:t>总开发周期：约</a:t>
            </a:r>
            <a:r>
              <a:rPr lang="en-US" altLang="zh-CN" sz="2000" dirty="0"/>
              <a:t>8-12</a:t>
            </a:r>
            <a:r>
              <a:rPr lang="zh-CN" altLang="en-US" sz="2000" dirty="0"/>
              <a:t>周</a:t>
            </a:r>
            <a:endParaRPr lang="en-US" altLang="zh-CN" sz="2000" dirty="0"/>
          </a:p>
          <a:p>
            <a:pPr indent="0" fontAlgn="auto">
              <a:lnSpc>
                <a:spcPct val="150000"/>
              </a:lnSpc>
            </a:pPr>
            <a:r>
              <a:rPr lang="zh-CN" sz="2000" dirty="0"/>
              <a:t>每周例会</a:t>
            </a:r>
          </a:p>
        </p:txBody>
      </p:sp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616373" y="2228671"/>
            <a:ext cx="49592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0" dirty="0">
                <a:solidFill>
                  <a:srgbClr val="E0B465"/>
                </a:solidFill>
              </a:rPr>
              <a:t>Q</a:t>
            </a:r>
            <a:r>
              <a:rPr kumimoji="1" lang="zh-CN" altLang="en-US" sz="15000" dirty="0">
                <a:solidFill>
                  <a:srgbClr val="E0B465"/>
                </a:solidFill>
              </a:rPr>
              <a:t> </a:t>
            </a:r>
            <a:r>
              <a:rPr kumimoji="1" lang="en-US" altLang="zh-CN" sz="15000" dirty="0">
                <a:solidFill>
                  <a:srgbClr val="303230"/>
                </a:solidFill>
              </a:rPr>
              <a:t>&amp;</a:t>
            </a:r>
            <a:r>
              <a:rPr kumimoji="1" lang="zh-CN" altLang="en-US" sz="15000" dirty="0">
                <a:solidFill>
                  <a:srgbClr val="303230"/>
                </a:solidFill>
              </a:rPr>
              <a:t> </a:t>
            </a:r>
            <a:r>
              <a:rPr kumimoji="1" lang="en-US" altLang="zh-CN" sz="15000" dirty="0">
                <a:solidFill>
                  <a:srgbClr val="E0B465"/>
                </a:solidFill>
              </a:rPr>
              <a:t>A</a:t>
            </a:r>
            <a:endParaRPr kumimoji="1" lang="zh-CN" altLang="en-US" sz="15000" dirty="0">
              <a:solidFill>
                <a:srgbClr val="E0B465"/>
              </a:solidFill>
            </a:endParaRPr>
          </a:p>
        </p:txBody>
      </p:sp>
      <p:sp>
        <p:nvSpPr>
          <p:cNvPr id="21" name="圆角矩形 22"/>
          <p:cNvSpPr/>
          <p:nvPr/>
        </p:nvSpPr>
        <p:spPr>
          <a:xfrm>
            <a:off x="999459" y="971885"/>
            <a:ext cx="9962708" cy="5581314"/>
          </a:xfrm>
          <a:prstGeom prst="roundRect">
            <a:avLst>
              <a:gd name="adj" fmla="val 6207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03545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背景介绍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	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15605" y="1682786"/>
            <a:ext cx="9212085" cy="4479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/>
              <a:t>大学学风建设</a:t>
            </a:r>
          </a:p>
          <a:p>
            <a:pPr marL="1257300" lvl="2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师生互动</a:t>
            </a:r>
          </a:p>
          <a:p>
            <a:pPr marL="1257300" lvl="2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课程信息公开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284" y="1292298"/>
            <a:ext cx="4233003" cy="23245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284" y="3608085"/>
            <a:ext cx="4244146" cy="25273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4138" y="3657068"/>
            <a:ext cx="4244146" cy="252414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03545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背景介绍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	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31480" y="1673860"/>
            <a:ext cx="9212085" cy="4479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学生课业需求</a:t>
            </a:r>
          </a:p>
          <a:p>
            <a:pPr marL="1257300" lvl="2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课程学业问题</a:t>
            </a:r>
          </a:p>
          <a:p>
            <a:pPr marL="1257300" lvl="2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升学信息获取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57300" lvl="2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资源获取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979" y="3695571"/>
            <a:ext cx="4564522" cy="24212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980" y="1266111"/>
            <a:ext cx="4564522" cy="24209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72" y="3672788"/>
            <a:ext cx="3490707" cy="2480997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03545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背景介绍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	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31480" y="1673860"/>
            <a:ext cx="9212085" cy="4479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交流需求</a:t>
            </a:r>
          </a:p>
          <a:p>
            <a:pPr marL="1257300" lvl="2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课程学业问题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57300" lvl="2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日常打卡与交流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230" y="3232845"/>
            <a:ext cx="4200756" cy="32327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986" y="2165300"/>
            <a:ext cx="2763973" cy="430033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03545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背景介绍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	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28086" y="1893828"/>
            <a:ext cx="9212085" cy="4479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1718360" y="1993698"/>
            <a:ext cx="2370429" cy="1179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学业帮助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4952307" y="1993698"/>
            <a:ext cx="2370429" cy="1179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升学帮助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8186254" y="1993698"/>
            <a:ext cx="2370429" cy="1179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交流帮助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2725990" y="4213437"/>
            <a:ext cx="2370429" cy="1179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互动需求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6668047" y="4213437"/>
            <a:ext cx="2370429" cy="1179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资源需求</a:t>
            </a:r>
          </a:p>
        </p:txBody>
      </p:sp>
      <p:sp>
        <p:nvSpPr>
          <p:cNvPr id="19" name="箭头: 左右 18"/>
          <p:cNvSpPr/>
          <p:nvPr/>
        </p:nvSpPr>
        <p:spPr>
          <a:xfrm rot="1746551">
            <a:off x="5995044" y="3545592"/>
            <a:ext cx="2014039" cy="295397"/>
          </a:xfrm>
          <a:prstGeom prst="leftRightArrow">
            <a:avLst>
              <a:gd name="adj1" fmla="val 1924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左右 25"/>
          <p:cNvSpPr/>
          <p:nvPr/>
        </p:nvSpPr>
        <p:spPr>
          <a:xfrm rot="1746551">
            <a:off x="2279483" y="3545593"/>
            <a:ext cx="2014039" cy="295397"/>
          </a:xfrm>
          <a:prstGeom prst="leftRightArrow">
            <a:avLst>
              <a:gd name="adj1" fmla="val 1924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左右 26"/>
          <p:cNvSpPr/>
          <p:nvPr/>
        </p:nvSpPr>
        <p:spPr>
          <a:xfrm rot="8833191">
            <a:off x="4000487" y="3563089"/>
            <a:ext cx="2014039" cy="295397"/>
          </a:xfrm>
          <a:prstGeom prst="leftRightArrow">
            <a:avLst>
              <a:gd name="adj1" fmla="val 1924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左右 27"/>
          <p:cNvSpPr/>
          <p:nvPr/>
        </p:nvSpPr>
        <p:spPr>
          <a:xfrm rot="1240350">
            <a:off x="3370641" y="3659638"/>
            <a:ext cx="3426145" cy="295969"/>
          </a:xfrm>
          <a:prstGeom prst="leftRightArrow">
            <a:avLst>
              <a:gd name="adj1" fmla="val 1924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左右 28"/>
          <p:cNvSpPr/>
          <p:nvPr/>
        </p:nvSpPr>
        <p:spPr>
          <a:xfrm rot="20436262">
            <a:off x="4915361" y="3522752"/>
            <a:ext cx="3426145" cy="295969"/>
          </a:xfrm>
          <a:prstGeom prst="leftRightArrow">
            <a:avLst>
              <a:gd name="adj1" fmla="val 1924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03545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用户分析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	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20192" y="1673969"/>
            <a:ext cx="9155651" cy="3255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800" dirty="0"/>
              <a:t>  </a:t>
            </a:r>
            <a:r>
              <a:rPr lang="en-US" altLang="zh-CN" sz="2800" dirty="0" err="1"/>
              <a:t>学生群体</a:t>
            </a:r>
            <a:r>
              <a:rPr lang="zh-CN" altLang="en-US" sz="2800" dirty="0"/>
              <a:t>：主要服务对象</a:t>
            </a:r>
            <a:endParaRPr lang="en-US" altLang="zh-CN" sz="2800" dirty="0"/>
          </a:p>
          <a:p>
            <a:pPr lvl="1" fontAlgn="auto"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/>
              <a:t>学生通过本平台查询所需要的信息，也可以自行发帖询问；同时学生也可以作为</a:t>
            </a:r>
            <a:r>
              <a:rPr lang="en-US" altLang="zh-CN" dirty="0"/>
              <a:t>	</a:t>
            </a:r>
            <a:r>
              <a:rPr lang="zh-CN" altLang="en-US" dirty="0"/>
              <a:t>内容建设者，分享课程或学业信息、交流学习经验、解决学习疑难问题等。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教师及助教群体：内容建设者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fontAlgn="auto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补充完善课程相关信息，辅助解答学生对课程、学业的疑问。</a:t>
            </a: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管理员：建设者和内容管理者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积极维护项目软件以保证平台的正常运行，积极管理内容信息以保证平台成员有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效讨论、积极产出高价值内容。</a:t>
            </a:r>
          </a:p>
        </p:txBody>
      </p:sp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9" y="775396"/>
            <a:ext cx="9962708" cy="5777803"/>
            <a:chOff x="5619750" y="1399829"/>
            <a:chExt cx="6237288" cy="5048487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399829"/>
              <a:ext cx="2035458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软件解决方案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3685" y="121285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	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43688" y="1843964"/>
            <a:ext cx="8691245" cy="340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800" dirty="0"/>
              <a:t>答疑解惑：解答学生在课程中的疑惑</a:t>
            </a:r>
            <a:endParaRPr lang="en-US" altLang="zh-CN" sz="2800" dirty="0"/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800" dirty="0"/>
              <a:t>增进交流：提供师生与学生之间的交流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共同进步：学生既可以是提问者也可以是答疑者</a:t>
            </a:r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学风建设：带动学生参与学业加入讨论</a:t>
            </a:r>
          </a:p>
        </p:txBody>
      </p: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9458" y="607756"/>
            <a:ext cx="9962710" cy="5945443"/>
            <a:chOff x="5619749" y="1253350"/>
            <a:chExt cx="6237289" cy="5194966"/>
          </a:xfrm>
        </p:grpSpPr>
        <p:sp>
          <p:nvSpPr>
            <p:cNvPr id="21" name="圆角矩形 22"/>
            <p:cNvSpPr/>
            <p:nvPr/>
          </p:nvSpPr>
          <p:spPr>
            <a:xfrm>
              <a:off x="5619750" y="1571516"/>
              <a:ext cx="6237288" cy="4876800"/>
            </a:xfrm>
            <a:prstGeom prst="roundRect">
              <a:avLst>
                <a:gd name="adj" fmla="val 6207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49" y="1253350"/>
              <a:ext cx="2703876" cy="6097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+mn-cs"/>
                </a:rPr>
                <a:t>软件的功能性需求描述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074745" y="6525171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梯形 8"/>
          <p:cNvSpPr/>
          <p:nvPr/>
        </p:nvSpPr>
        <p:spPr>
          <a:xfrm rot="10800000" flipV="1">
            <a:off x="745330" y="6561673"/>
            <a:ext cx="10701339" cy="296327"/>
          </a:xfrm>
          <a:prstGeom prst="trapezoid">
            <a:avLst/>
          </a:prstGeom>
          <a:gradFill>
            <a:gsLst>
              <a:gs pos="0">
                <a:srgbClr val="ABB0B9"/>
              </a:gs>
              <a:gs pos="26000">
                <a:srgbClr val="315798"/>
              </a:gs>
              <a:gs pos="68000">
                <a:schemeClr val="accent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89933" y="6506666"/>
            <a:ext cx="18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BUAASCSE</a:t>
            </a:r>
            <a:endParaRPr kumimoji="1" lang="zh-CN" altLang="en-US" b="1" dirty="0">
              <a:solidFill>
                <a:schemeClr val="bg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9400" y="22860"/>
            <a:ext cx="525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	</a:t>
            </a:r>
            <a:r>
              <a:rPr kumimoji="1"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pic>
        <p:nvPicPr>
          <p:cNvPr id="6" name="图片 5" descr="buaac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440" y="243205"/>
            <a:ext cx="24765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40" y="1341755"/>
            <a:ext cx="6447155" cy="52197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60,&quot;width&quot;:39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883</Words>
  <Application>Microsoft Office PowerPoint</Application>
  <PresentationFormat>宽屏</PresentationFormat>
  <Paragraphs>171</Paragraphs>
  <Slides>21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经典综艺体简</vt:lpstr>
      <vt:lpstr>宋体</vt:lpstr>
      <vt:lpstr>微软雅黑</vt:lpstr>
      <vt:lpstr>Arial</vt:lpstr>
      <vt:lpstr>Calibri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Yibo Fu</cp:lastModifiedBy>
  <cp:revision>554</cp:revision>
  <dcterms:created xsi:type="dcterms:W3CDTF">2021-12-14T06:44:00Z</dcterms:created>
  <dcterms:modified xsi:type="dcterms:W3CDTF">2024-03-28T00:16:01Z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94B905F76E7F469490962A71EF713587_12</vt:lpwstr>
  </property>
  <property fmtid="{D5CDD505-2E9C-101B-9397-08002B2CF9AE}" pid="3" name="KSOProductBuildVer">
    <vt:lpwstr>2052-10.8.2.6613</vt:lpwstr>
  </property>
</Properties>
</file>